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59197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72555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925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27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34448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9463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6/15/2023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301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6/15/2023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0052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6/15/2023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059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56419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92217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401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8266DC2-4DAB-2CD9-C14B-E4BACCEEF2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885557"/>
            <a:ext cx="4114800" cy="2215152"/>
          </a:xfrm>
        </p:spPr>
        <p:txBody>
          <a:bodyPr>
            <a:normAutofit/>
          </a:bodyPr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Grupo Transformers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19A267B-DE4E-679B-E43A-26D1782EAC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4114800" cy="2215152"/>
          </a:xfrm>
        </p:spPr>
        <p:txBody>
          <a:bodyPr>
            <a:normAutofit/>
          </a:bodyPr>
          <a:lstStyle/>
          <a:p>
            <a:r>
              <a:rPr lang="pt-BR" dirty="0"/>
              <a:t>Gustavo Silvestre</a:t>
            </a:r>
          </a:p>
          <a:p>
            <a:r>
              <a:rPr lang="pt-BR" dirty="0"/>
              <a:t>Guilherme Machado</a:t>
            </a:r>
          </a:p>
          <a:p>
            <a:r>
              <a:rPr lang="pt-BR" dirty="0"/>
              <a:t>Lucas Poloni</a:t>
            </a:r>
          </a:p>
          <a:p>
            <a:r>
              <a:rPr lang="pt-BR" dirty="0"/>
              <a:t>Marcelo Lopes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52C2BA4-3BBE-4D22-A0D9-8D2A7B8F1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5918708"/>
            <a:ext cx="4187283" cy="93929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Imagem 4" descr="Logotipo, nome da empresa&#10;&#10;Descrição gerada automaticamente">
            <a:extLst>
              <a:ext uri="{FF2B5EF4-FFF2-40B4-BE49-F238E27FC236}">
                <a16:creationId xmlns:a16="http://schemas.microsoft.com/office/drawing/2014/main" id="{2FA70BFE-5B34-48CF-5D25-992D191A8D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"/>
          <a:stretch/>
        </p:blipFill>
        <p:spPr>
          <a:xfrm>
            <a:off x="5334000" y="10"/>
            <a:ext cx="6858000" cy="6855654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2AA7049-B18D-49D6-AD7D-DBB9E19F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713190" y="-534982"/>
            <a:ext cx="943826" cy="201379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50DB66-16D1-4953-A6E3-FCA3DC5F2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35690" y="328232"/>
            <a:ext cx="886142" cy="693398"/>
            <a:chOff x="10948005" y="3379098"/>
            <a:chExt cx="868640" cy="679702"/>
          </a:xfrm>
          <a:solidFill>
            <a:schemeClr val="accent6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698AB2F-1D17-4249-81CB-9A41D46B8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5301961-8687-4ADB-8043-4065F470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" name="Graphic 15">
              <a:extLst>
                <a:ext uri="{FF2B5EF4-FFF2-40B4-BE49-F238E27FC236}">
                  <a16:creationId xmlns:a16="http://schemas.microsoft.com/office/drawing/2014/main" id="{9DC20816-893A-4201-AA91-22F71E46F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Graphic 15">
              <a:extLst>
                <a:ext uri="{FF2B5EF4-FFF2-40B4-BE49-F238E27FC236}">
                  <a16:creationId xmlns:a16="http://schemas.microsoft.com/office/drawing/2014/main" id="{866D1F4E-BA21-44F3-A97A-E979C5FE7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35EADCB-1DB5-4B69-892B-14567F5280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aphic 78">
            <a:extLst>
              <a:ext uri="{FF2B5EF4-FFF2-40B4-BE49-F238E27FC236}">
                <a16:creationId xmlns:a16="http://schemas.microsoft.com/office/drawing/2014/main" id="{06B4C967-D337-479B-87CA-7587B7FCF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352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4" name="Graphic 78">
              <a:extLst>
                <a:ext uri="{FF2B5EF4-FFF2-40B4-BE49-F238E27FC236}">
                  <a16:creationId xmlns:a16="http://schemas.microsoft.com/office/drawing/2014/main" id="{6EF1A9DB-7052-4254-8534-9AAED6F6B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aphic 78">
              <a:extLst>
                <a:ext uri="{FF2B5EF4-FFF2-40B4-BE49-F238E27FC236}">
                  <a16:creationId xmlns:a16="http://schemas.microsoft.com/office/drawing/2014/main" id="{55D44775-F9E3-4142-8CDB-277AEF2F3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3BB9C83-6DC3-450C-BFAD-0CB5EAD294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4E01AF91-A65B-4AE1-96C9-4168BD8F90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0AD45C08-DFB9-441F-A901-BCB9B03058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Graphic 78">
                <a:extLst>
                  <a:ext uri="{FF2B5EF4-FFF2-40B4-BE49-F238E27FC236}">
                    <a16:creationId xmlns:a16="http://schemas.microsoft.com/office/drawing/2014/main" id="{E05BEC0E-4EE4-42C4-BF0B-15F9AC518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5702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3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54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56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35" name="Picture 4" descr="Trama con circuito stampato bianco">
            <a:extLst>
              <a:ext uri="{FF2B5EF4-FFF2-40B4-BE49-F238E27FC236}">
                <a16:creationId xmlns:a16="http://schemas.microsoft.com/office/drawing/2014/main" id="{D47196C6-0514-2D5D-1993-57A29B14B8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1155" r="-1" b="3826"/>
          <a:stretch/>
        </p:blipFill>
        <p:spPr>
          <a:xfrm>
            <a:off x="-1" y="27762"/>
            <a:ext cx="12188932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236EDB8-8036-9EC7-7EB9-F3F697943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1" y="1122363"/>
            <a:ext cx="7630931" cy="19783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De que maneira o FyPet funcionaria?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CDC35B-FF3A-7694-3EF5-1EA2C8A53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1" y="3509963"/>
            <a:ext cx="7630931" cy="174783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63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64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5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66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7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7666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11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E923FA-5318-F5B5-3878-A0E0CD4B0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2"/>
            <a:ext cx="5512288" cy="1739355"/>
          </a:xfrm>
        </p:spPr>
        <p:txBody>
          <a:bodyPr anchor="t">
            <a:normAutofit/>
          </a:bodyPr>
          <a:lstStyle/>
          <a:p>
            <a:r>
              <a:rPr lang="pt-BR" dirty="0"/>
              <a:t>Página de cadastro</a:t>
            </a:r>
          </a:p>
        </p:txBody>
      </p:sp>
      <p:grpSp>
        <p:nvGrpSpPr>
          <p:cNvPr id="53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54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56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E8A3586-76AC-9222-CF29-499F61DBB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040" y="1114691"/>
            <a:ext cx="4159233" cy="1396237"/>
          </a:xfrm>
        </p:spPr>
        <p:txBody>
          <a:bodyPr>
            <a:normAutofit/>
          </a:bodyPr>
          <a:lstStyle/>
          <a:p>
            <a:r>
              <a:rPr lang="en-US" dirty="0"/>
              <a:t>Primeira página do site, onde o usuário faria o seu login.</a:t>
            </a:r>
          </a:p>
        </p:txBody>
      </p:sp>
      <p:pic>
        <p:nvPicPr>
          <p:cNvPr id="5" name="Espaço Reservado para Conteúdo 4" descr="Uma imagem contendo Diagrama&#10;&#10;Descrição gerada automaticamente">
            <a:extLst>
              <a:ext uri="{FF2B5EF4-FFF2-40B4-BE49-F238E27FC236}">
                <a16:creationId xmlns:a16="http://schemas.microsoft.com/office/drawing/2014/main" id="{9E324011-C2B0-0161-C4C9-557F909A11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53" y="2814628"/>
            <a:ext cx="9947617" cy="343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57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D1D5AD-0F75-37C6-FFE6-01246AB6E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3"/>
            <a:ext cx="5512288" cy="1835608"/>
          </a:xfrm>
        </p:spPr>
        <p:txBody>
          <a:bodyPr anchor="t">
            <a:normAutofit/>
          </a:bodyPr>
          <a:lstStyle/>
          <a:p>
            <a:r>
              <a:rPr lang="pt-BR" dirty="0"/>
              <a:t>Página inicial</a:t>
            </a:r>
          </a:p>
        </p:txBody>
      </p:sp>
      <p:grpSp>
        <p:nvGrpSpPr>
          <p:cNvPr id="14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5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C90111-58BB-22F8-88D5-FE14235B6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040" y="1114691"/>
            <a:ext cx="5174702" cy="1492491"/>
          </a:xfrm>
        </p:spPr>
        <p:txBody>
          <a:bodyPr>
            <a:normAutofit/>
          </a:bodyPr>
          <a:lstStyle/>
          <a:p>
            <a:r>
              <a:rPr lang="en-US" dirty="0"/>
              <a:t>Após feito o login, o usuário se depara com essa página, a qual é um feed de animais para adoção.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1F6067A7-5F37-D284-30C1-68DA397DE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31" y="2851111"/>
            <a:ext cx="9889461" cy="3411864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1BEDD21-8CC9-4E04-B8CF-CE59786DF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6DA475A-533E-4A16-A83E-0171FFB6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10732601" y="535113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B076CD-5E1A-4B4E-8434-EB36C96CD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6EB8026-10C9-4869-9F11-AD4C064F9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49D45E4-020D-4F13-BA0F-A5307EA2A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8" name="Graphic 12">
              <a:extLst>
                <a:ext uri="{FF2B5EF4-FFF2-40B4-BE49-F238E27FC236}">
                  <a16:creationId xmlns:a16="http://schemas.microsoft.com/office/drawing/2014/main" id="{9C88C3FA-F709-4D00-9E6D-882DB1E28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15">
              <a:extLst>
                <a:ext uri="{FF2B5EF4-FFF2-40B4-BE49-F238E27FC236}">
                  <a16:creationId xmlns:a16="http://schemas.microsoft.com/office/drawing/2014/main" id="{7EDA809C-8B77-4778-9050-82BA49976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15">
              <a:extLst>
                <a:ext uri="{FF2B5EF4-FFF2-40B4-BE49-F238E27FC236}">
                  <a16:creationId xmlns:a16="http://schemas.microsoft.com/office/drawing/2014/main" id="{592CBFFA-9E14-4482-8D59-A989BAD45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801BD80-BE9E-4AFB-BEF4-435B40BD2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1424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54AAD85-4316-991E-4801-5618CC22B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3"/>
            <a:ext cx="5512288" cy="1835608"/>
          </a:xfrm>
        </p:spPr>
        <p:txBody>
          <a:bodyPr anchor="t">
            <a:normAutofit/>
          </a:bodyPr>
          <a:lstStyle/>
          <a:p>
            <a:r>
              <a:rPr lang="pt-BR" dirty="0"/>
              <a:t>Feed de animais desaparecidos</a:t>
            </a:r>
          </a:p>
        </p:txBody>
      </p:sp>
      <p:grpSp>
        <p:nvGrpSpPr>
          <p:cNvPr id="14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5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9DE6C4-2EC9-A7FB-FEB3-08D2DA030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040" y="1114691"/>
            <a:ext cx="5174702" cy="1492491"/>
          </a:xfrm>
        </p:spPr>
        <p:txBody>
          <a:bodyPr>
            <a:normAutofit/>
          </a:bodyPr>
          <a:lstStyle/>
          <a:p>
            <a:r>
              <a:rPr lang="en-US" dirty="0"/>
              <a:t>Uma aba ao lado da página inicial, onde encontram-se cachorros que foram perdidos por alguém.</a:t>
            </a:r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52490620-B787-72EA-C6D2-F6F3E5E5BD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31" y="2851111"/>
            <a:ext cx="9889461" cy="3411864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1BEDD21-8CC9-4E04-B8CF-CE59786DF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6DA475A-533E-4A16-A83E-0171FFB6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10732601" y="535113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EB076CD-5E1A-4B4E-8434-EB36C96CD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6EB8026-10C9-4869-9F11-AD4C064F9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49D45E4-020D-4F13-BA0F-A5307EA2A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8" name="Graphic 12">
              <a:extLst>
                <a:ext uri="{FF2B5EF4-FFF2-40B4-BE49-F238E27FC236}">
                  <a16:creationId xmlns:a16="http://schemas.microsoft.com/office/drawing/2014/main" id="{9C88C3FA-F709-4D00-9E6D-882DB1E28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15">
              <a:extLst>
                <a:ext uri="{FF2B5EF4-FFF2-40B4-BE49-F238E27FC236}">
                  <a16:creationId xmlns:a16="http://schemas.microsoft.com/office/drawing/2014/main" id="{7EDA809C-8B77-4778-9050-82BA49976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15">
              <a:extLst>
                <a:ext uri="{FF2B5EF4-FFF2-40B4-BE49-F238E27FC236}">
                  <a16:creationId xmlns:a16="http://schemas.microsoft.com/office/drawing/2014/main" id="{592CBFFA-9E14-4482-8D59-A989BAD45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801BD80-BE9E-4AFB-BEF4-435B40BD2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11886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1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8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49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51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 descr="Cachorro olhando para a câmera">
            <a:extLst>
              <a:ext uri="{FF2B5EF4-FFF2-40B4-BE49-F238E27FC236}">
                <a16:creationId xmlns:a16="http://schemas.microsoft.com/office/drawing/2014/main" id="{A7ECF900-3E4B-D7D3-7B14-0CCF81F33D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849" r="-1" b="1485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2E4E52F-AFAF-3DF5-05C4-5FCBD67B8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238" y="1145080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O que fazer para demonstrar que tenho interesse?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374613-216C-7FB4-985E-7CD11109E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9029" y="3774105"/>
            <a:ext cx="6190895" cy="16330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FyPet</a:t>
            </a: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0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61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2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63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4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9861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D371E6-6FE8-F5FF-079D-CAF51540E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2"/>
            <a:ext cx="5512288" cy="17393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Curta a publicação!</a:t>
            </a:r>
          </a:p>
        </p:txBody>
      </p:sp>
      <p:grpSp>
        <p:nvGrpSpPr>
          <p:cNvPr id="48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49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51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3C97EAF6-7A27-F8BA-BA87-8CCA12805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040" y="1114691"/>
            <a:ext cx="4159233" cy="13962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Ao curtir a publicação, é enviada uma mensagem ao dono do post dizendo que você tem interesse em adotar o animal.</a:t>
            </a:r>
          </a:p>
        </p:txBody>
      </p:sp>
      <p:pic>
        <p:nvPicPr>
          <p:cNvPr id="5" name="Espaço Reservado para Conteúdo 4" descr="Interface gráfica do usuário, Aplicativo, PowerPoint&#10;&#10;Descrição gerada automaticamente">
            <a:extLst>
              <a:ext uri="{FF2B5EF4-FFF2-40B4-BE49-F238E27FC236}">
                <a16:creationId xmlns:a16="http://schemas.microsoft.com/office/drawing/2014/main" id="{7B84F261-D8A0-99A0-A5AE-9E26708584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99"/>
          <a:stretch/>
        </p:blipFill>
        <p:spPr>
          <a:xfrm>
            <a:off x="872234" y="2814628"/>
            <a:ext cx="10416255" cy="343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683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10F57B-FB13-03DB-50E6-378CDA818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2"/>
            <a:ext cx="5512288" cy="1739355"/>
          </a:xfrm>
        </p:spPr>
        <p:txBody>
          <a:bodyPr anchor="t">
            <a:normAutofit/>
          </a:bodyPr>
          <a:lstStyle/>
          <a:p>
            <a:r>
              <a:rPr lang="pt-BR" dirty="0"/>
              <a:t>Chat</a:t>
            </a:r>
          </a:p>
        </p:txBody>
      </p:sp>
      <p:grpSp>
        <p:nvGrpSpPr>
          <p:cNvPr id="14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5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EAD60D-BAD3-E258-C52C-2E91B6C6A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7092" y="1114691"/>
            <a:ext cx="4436182" cy="1396237"/>
          </a:xfrm>
        </p:spPr>
        <p:txBody>
          <a:bodyPr>
            <a:normAutofit fontScale="92500"/>
          </a:bodyPr>
          <a:lstStyle/>
          <a:p>
            <a:r>
              <a:rPr lang="en-US" dirty="0"/>
              <a:t>Depois do interesse demonstrado, o chat é a região onde quem publicou, poderá falar com quem curtiu para decidir se a adoção será feita ou não.</a:t>
            </a:r>
          </a:p>
        </p:txBody>
      </p:sp>
      <p:pic>
        <p:nvPicPr>
          <p:cNvPr id="5" name="Espaço Reservado para Conteúdo 4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979A837A-6280-B5F0-1E95-9FE3090D9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53" y="2814628"/>
            <a:ext cx="9947617" cy="343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4399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2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7" name="Group 24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68" name="Freeform: Shape 25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69" name="Freeform: Shape 26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0" name="Freeform: Shape 27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1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31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5" name="Freeform: Shape 33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6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7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8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82" name="Rectangle 43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1D3064-6FBD-552D-70E4-6B5C90C69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555615"/>
            <a:ext cx="4896536" cy="254509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Alguma dúvida?</a:t>
            </a:r>
          </a:p>
        </p:txBody>
      </p:sp>
      <p:sp>
        <p:nvSpPr>
          <p:cNvPr id="83" name="Freeform: Shape 45">
            <a:extLst>
              <a:ext uri="{FF2B5EF4-FFF2-40B4-BE49-F238E27FC236}">
                <a16:creationId xmlns:a16="http://schemas.microsoft.com/office/drawing/2014/main" id="{8972B65B-8AFA-4B5C-BFC6-E443F3777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0"/>
            <a:ext cx="1839951" cy="1423657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4" name="Graphic 78">
            <a:extLst>
              <a:ext uri="{FF2B5EF4-FFF2-40B4-BE49-F238E27FC236}">
                <a16:creationId xmlns:a16="http://schemas.microsoft.com/office/drawing/2014/main" id="{8B32F32D-2578-47BA-A8C8-B9CC3F8A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5" name="Graphic 78">
              <a:extLst>
                <a:ext uri="{FF2B5EF4-FFF2-40B4-BE49-F238E27FC236}">
                  <a16:creationId xmlns:a16="http://schemas.microsoft.com/office/drawing/2014/main" id="{FE39C5A6-D000-4F68-8942-DD0D6D6F83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6" name="Graphic 78">
              <a:extLst>
                <a:ext uri="{FF2B5EF4-FFF2-40B4-BE49-F238E27FC236}">
                  <a16:creationId xmlns:a16="http://schemas.microsoft.com/office/drawing/2014/main" id="{E89890B6-1232-480B-A1E4-4EE4897F6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87" name="Graphic 78">
                <a:extLst>
                  <a:ext uri="{FF2B5EF4-FFF2-40B4-BE49-F238E27FC236}">
                    <a16:creationId xmlns:a16="http://schemas.microsoft.com/office/drawing/2014/main" id="{AA2A92B4-DD5E-4659-876C-CEF27D8A33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Graphic 78">
                <a:extLst>
                  <a:ext uri="{FF2B5EF4-FFF2-40B4-BE49-F238E27FC236}">
                    <a16:creationId xmlns:a16="http://schemas.microsoft.com/office/drawing/2014/main" id="{CB3716F9-57FA-4E55-B926-D141DFDE70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Graphic 78">
                <a:extLst>
                  <a:ext uri="{FF2B5EF4-FFF2-40B4-BE49-F238E27FC236}">
                    <a16:creationId xmlns:a16="http://schemas.microsoft.com/office/drawing/2014/main" id="{6E65CA48-F624-4AAA-B08C-4D030E798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Graphic 78">
                <a:extLst>
                  <a:ext uri="{FF2B5EF4-FFF2-40B4-BE49-F238E27FC236}">
                    <a16:creationId xmlns:a16="http://schemas.microsoft.com/office/drawing/2014/main" id="{5AB96607-3A57-4F71-87E5-C0D546FEBF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" name="Content Placeholder 6" descr="Thought bubble">
            <a:extLst>
              <a:ext uri="{FF2B5EF4-FFF2-40B4-BE49-F238E27FC236}">
                <a16:creationId xmlns:a16="http://schemas.microsoft.com/office/drawing/2014/main" id="{1A03810B-768E-DA71-66B4-7B80FBAE3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74872" y="555615"/>
            <a:ext cx="5677184" cy="5677184"/>
          </a:xfrm>
          <a:prstGeom prst="rect">
            <a:avLst/>
          </a:prstGeom>
        </p:spPr>
      </p:pic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286E5E1D-FD49-448F-83C8-E06466BE5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899042" y="5608708"/>
            <a:ext cx="4292956" cy="1249292"/>
          </a:xfrm>
          <a:custGeom>
            <a:avLst/>
            <a:gdLst>
              <a:gd name="connsiteX0" fmla="*/ 0 w 4238069"/>
              <a:gd name="connsiteY0" fmla="*/ 0 h 1903025"/>
              <a:gd name="connsiteX1" fmla="*/ 113310 w 4238069"/>
              <a:gd name="connsiteY1" fmla="*/ 8960 h 1903025"/>
              <a:gd name="connsiteX2" fmla="*/ 291503 w 4238069"/>
              <a:gd name="connsiteY2" fmla="*/ 37000 h 1903025"/>
              <a:gd name="connsiteX3" fmla="*/ 3082930 w 4238069"/>
              <a:gd name="connsiteY3" fmla="*/ 1104916 h 1903025"/>
              <a:gd name="connsiteX4" fmla="*/ 3881548 w 4238069"/>
              <a:gd name="connsiteY4" fmla="*/ 1668276 h 1903025"/>
              <a:gd name="connsiteX5" fmla="*/ 4238069 w 4238069"/>
              <a:gd name="connsiteY5" fmla="*/ 1903025 h 1903025"/>
              <a:gd name="connsiteX6" fmla="*/ 0 w 4238069"/>
              <a:gd name="connsiteY6" fmla="*/ 1903025 h 190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8069" h="1903025">
                <a:moveTo>
                  <a:pt x="0" y="0"/>
                </a:moveTo>
                <a:lnTo>
                  <a:pt x="113310" y="8960"/>
                </a:lnTo>
                <a:cubicBezTo>
                  <a:pt x="173365" y="16155"/>
                  <a:pt x="232870" y="25632"/>
                  <a:pt x="291503" y="37000"/>
                </a:cubicBezTo>
                <a:cubicBezTo>
                  <a:pt x="1250780" y="222537"/>
                  <a:pt x="2264787" y="499636"/>
                  <a:pt x="3082930" y="1104916"/>
                </a:cubicBezTo>
                <a:cubicBezTo>
                  <a:pt x="3348371" y="1301283"/>
                  <a:pt x="3614239" y="1488349"/>
                  <a:pt x="3881548" y="1668276"/>
                </a:cubicBezTo>
                <a:lnTo>
                  <a:pt x="4238069" y="1903025"/>
                </a:lnTo>
                <a:lnTo>
                  <a:pt x="0" y="19030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91" name="Group 57">
            <a:extLst>
              <a:ext uri="{FF2B5EF4-FFF2-40B4-BE49-F238E27FC236}">
                <a16:creationId xmlns:a16="http://schemas.microsoft.com/office/drawing/2014/main" id="{D82E7BA0-A7BA-4C61-9D6F-5345A5405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447993" y="5742897"/>
            <a:ext cx="886141" cy="802496"/>
            <a:chOff x="10948005" y="3272152"/>
            <a:chExt cx="868640" cy="786648"/>
          </a:xfrm>
          <a:solidFill>
            <a:schemeClr val="accent6"/>
          </a:solidFill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5369E81-3115-4284-995E-F753EB421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92" name="Freeform: Shape 59">
              <a:extLst>
                <a:ext uri="{FF2B5EF4-FFF2-40B4-BE49-F238E27FC236}">
                  <a16:creationId xmlns:a16="http://schemas.microsoft.com/office/drawing/2014/main" id="{44729589-1C6A-4995-83DB-3C8AC2B8D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93" name="Freeform: Shape 60">
              <a:extLst>
                <a:ext uri="{FF2B5EF4-FFF2-40B4-BE49-F238E27FC236}">
                  <a16:creationId xmlns:a16="http://schemas.microsoft.com/office/drawing/2014/main" id="{7A966D0D-0B99-4534-8150-ECA25F804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94" name="Graphic 12">
              <a:extLst>
                <a:ext uri="{FF2B5EF4-FFF2-40B4-BE49-F238E27FC236}">
                  <a16:creationId xmlns:a16="http://schemas.microsoft.com/office/drawing/2014/main" id="{7DC8EDF8-9492-4A6B-8050-A6B44F11B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Graphic 15">
              <a:extLst>
                <a:ext uri="{FF2B5EF4-FFF2-40B4-BE49-F238E27FC236}">
                  <a16:creationId xmlns:a16="http://schemas.microsoft.com/office/drawing/2014/main" id="{13B4EDF3-5414-4F6E-8824-4FDC7BFD5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Graphic 15">
              <a:extLst>
                <a:ext uri="{FF2B5EF4-FFF2-40B4-BE49-F238E27FC236}">
                  <a16:creationId xmlns:a16="http://schemas.microsoft.com/office/drawing/2014/main" id="{6CE204CE-5738-4712-8E02-CF746C010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2369023-4235-4E1E-A424-EA0EA83DE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99367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E6941F-FA2D-6F0D-124B-72977950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 Rounded MT Bold" panose="020F0704030504030204" pitchFamily="34" charset="0"/>
              </a:rPr>
              <a:t>O que é o FyPet?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E8A49B-A2F4-1047-878B-CFBD516B21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O </a:t>
            </a:r>
            <a:r>
              <a:rPr lang="pt-BR" b="1" dirty="0"/>
              <a:t>FyPet</a:t>
            </a:r>
            <a:r>
              <a:rPr lang="pt-BR" dirty="0"/>
              <a:t> é o conceito de um site para adoção de cachorros e gatos, visando encontrar um lar ideal a todos esses animais. O nome</a:t>
            </a:r>
            <a:r>
              <a:rPr lang="pt-BR" b="1" dirty="0"/>
              <a:t> FyPet </a:t>
            </a:r>
            <a:r>
              <a:rPr lang="pt-BR" dirty="0"/>
              <a:t>significa </a:t>
            </a:r>
            <a:r>
              <a:rPr lang="pt-BR" i="1" u="sng" dirty="0"/>
              <a:t>Find your Pet</a:t>
            </a:r>
            <a:r>
              <a:rPr lang="pt-BR" dirty="0"/>
              <a:t> (encontre o seu pet).</a:t>
            </a:r>
          </a:p>
        </p:txBody>
      </p:sp>
    </p:spTree>
    <p:extLst>
      <p:ext uri="{BB962C8B-B14F-4D97-AF65-F5344CB8AC3E}">
        <p14:creationId xmlns:p14="http://schemas.microsoft.com/office/powerpoint/2010/main" val="2287417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20BC5C-C418-4843-B04B-6918968D0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D840DB3-BEBD-7B5E-49B5-F5E7FDA16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1" y="976160"/>
            <a:ext cx="4767930" cy="1848734"/>
          </a:xfrm>
        </p:spPr>
        <p:txBody>
          <a:bodyPr>
            <a:normAutofit/>
          </a:bodyPr>
          <a:lstStyle/>
          <a:p>
            <a:r>
              <a:rPr lang="pt-BR" dirty="0"/>
              <a:t>Problemática: Abandono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3E5F285-BD95-4989-B20B-778990159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21648"/>
            <a:ext cx="1839951" cy="1423657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5" name="Graphic 78">
            <a:extLst>
              <a:ext uri="{FF2B5EF4-FFF2-40B4-BE49-F238E27FC236}">
                <a16:creationId xmlns:a16="http://schemas.microsoft.com/office/drawing/2014/main" id="{6C02F4BE-6538-4CAD-B506-5FEB41D3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4415" y="3039261"/>
            <a:ext cx="1020166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6" name="Graphic 78">
              <a:extLst>
                <a:ext uri="{FF2B5EF4-FFF2-40B4-BE49-F238E27FC236}">
                  <a16:creationId xmlns:a16="http://schemas.microsoft.com/office/drawing/2014/main" id="{3937246C-D7B5-4CC9-B979-0999DFD5BF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aphic 78">
              <a:extLst>
                <a:ext uri="{FF2B5EF4-FFF2-40B4-BE49-F238E27FC236}">
                  <a16:creationId xmlns:a16="http://schemas.microsoft.com/office/drawing/2014/main" id="{559392DF-C926-44F7-920D-C232D60C0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437FE2E3-579D-4AA7-8775-C78D1D5631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A6A05323-CAFA-4D34-83D6-3B23B02085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D49C45E0-CA07-4FD4-9097-BF313F498A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Graphic 78">
                <a:extLst>
                  <a:ext uri="{FF2B5EF4-FFF2-40B4-BE49-F238E27FC236}">
                    <a16:creationId xmlns:a16="http://schemas.microsoft.com/office/drawing/2014/main" id="{1EC741B7-EEE8-43D3-9F8E-C2B4DD1965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9BA68E-3E5A-F45F-857A-F5C68F6C1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1" y="3299404"/>
            <a:ext cx="4767930" cy="2745750"/>
          </a:xfrm>
        </p:spPr>
        <p:txBody>
          <a:bodyPr>
            <a:normAutofit/>
          </a:bodyPr>
          <a:lstStyle/>
          <a:p>
            <a:r>
              <a:rPr lang="pt-BR" dirty="0"/>
              <a:t>Um dos motivos que despertaram o interesse no conceito desse site é a grande quantidade de animais sem um lar (abrigados em canis e ongs ou até mesmo em situação de rua).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2FB239F-5C52-77B1-209D-A825F515D8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55" r="2" b="2"/>
          <a:stretch/>
        </p:blipFill>
        <p:spPr>
          <a:xfrm>
            <a:off x="5980741" y="3289738"/>
            <a:ext cx="5654663" cy="291180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C6FEC4F-F64B-DF68-2CFE-255A301289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2628"/>
          <a:stretch/>
        </p:blipFill>
        <p:spPr>
          <a:xfrm>
            <a:off x="5980742" y="557169"/>
            <a:ext cx="2845057" cy="277035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F4C476A-4FE3-BAB4-C22C-02555A8F07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07" r="33128" b="3"/>
          <a:stretch/>
        </p:blipFill>
        <p:spPr>
          <a:xfrm>
            <a:off x="8790347" y="557169"/>
            <a:ext cx="2845057" cy="2770351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B6061A8-D267-4967-AF47-C3CC45138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28992" y="4941168"/>
            <a:ext cx="2863005" cy="1916832"/>
          </a:xfrm>
          <a:custGeom>
            <a:avLst/>
            <a:gdLst>
              <a:gd name="connsiteX0" fmla="*/ 0 w 4238069"/>
              <a:gd name="connsiteY0" fmla="*/ 0 h 1903025"/>
              <a:gd name="connsiteX1" fmla="*/ 113310 w 4238069"/>
              <a:gd name="connsiteY1" fmla="*/ 8960 h 1903025"/>
              <a:gd name="connsiteX2" fmla="*/ 291503 w 4238069"/>
              <a:gd name="connsiteY2" fmla="*/ 37000 h 1903025"/>
              <a:gd name="connsiteX3" fmla="*/ 3082930 w 4238069"/>
              <a:gd name="connsiteY3" fmla="*/ 1104916 h 1903025"/>
              <a:gd name="connsiteX4" fmla="*/ 3881548 w 4238069"/>
              <a:gd name="connsiteY4" fmla="*/ 1668276 h 1903025"/>
              <a:gd name="connsiteX5" fmla="*/ 4238069 w 4238069"/>
              <a:gd name="connsiteY5" fmla="*/ 1903025 h 1903025"/>
              <a:gd name="connsiteX6" fmla="*/ 0 w 4238069"/>
              <a:gd name="connsiteY6" fmla="*/ 1903025 h 190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8069" h="1903025">
                <a:moveTo>
                  <a:pt x="0" y="0"/>
                </a:moveTo>
                <a:lnTo>
                  <a:pt x="113310" y="8960"/>
                </a:lnTo>
                <a:cubicBezTo>
                  <a:pt x="173365" y="16155"/>
                  <a:pt x="232870" y="25632"/>
                  <a:pt x="291503" y="37000"/>
                </a:cubicBezTo>
                <a:cubicBezTo>
                  <a:pt x="1250780" y="222537"/>
                  <a:pt x="2264787" y="499636"/>
                  <a:pt x="3082930" y="1104916"/>
                </a:cubicBezTo>
                <a:cubicBezTo>
                  <a:pt x="3348371" y="1301283"/>
                  <a:pt x="3614239" y="1488349"/>
                  <a:pt x="3881548" y="1668276"/>
                </a:cubicBezTo>
                <a:lnTo>
                  <a:pt x="4238069" y="1903025"/>
                </a:lnTo>
                <a:lnTo>
                  <a:pt x="0" y="1903025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2DB770A-658D-4212-9BF2-236070D5D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195345" y="5498330"/>
            <a:ext cx="886141" cy="802496"/>
            <a:chOff x="10948005" y="3272152"/>
            <a:chExt cx="868640" cy="786648"/>
          </a:xfrm>
          <a:solidFill>
            <a:schemeClr val="accent6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9B99195-76A3-4B90-8F45-BAEF05699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1029419-581A-4B40-B3E3-BD5931F99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8F181C6-C3A7-463D-B837-E6FB1B080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9" name="Graphic 12">
              <a:extLst>
                <a:ext uri="{FF2B5EF4-FFF2-40B4-BE49-F238E27FC236}">
                  <a16:creationId xmlns:a16="http://schemas.microsoft.com/office/drawing/2014/main" id="{FB6F6AFA-67F5-4D3A-839B-6B3980B6F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15">
              <a:extLst>
                <a:ext uri="{FF2B5EF4-FFF2-40B4-BE49-F238E27FC236}">
                  <a16:creationId xmlns:a16="http://schemas.microsoft.com/office/drawing/2014/main" id="{E9F49015-3756-46EC-AF1A-2F33219CB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15">
              <a:extLst>
                <a:ext uri="{FF2B5EF4-FFF2-40B4-BE49-F238E27FC236}">
                  <a16:creationId xmlns:a16="http://schemas.microsoft.com/office/drawing/2014/main" id="{44C1E606-364B-4793-83A8-61AC96EDB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D62BB33-881E-4E43-A746-75C1E7C32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34047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1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8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59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61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 descr="Um gato britânico de pelo curto e um golden retriever se aconchegando">
            <a:extLst>
              <a:ext uri="{FF2B5EF4-FFF2-40B4-BE49-F238E27FC236}">
                <a16:creationId xmlns:a16="http://schemas.microsoft.com/office/drawing/2014/main" id="{9D78B2E5-3A99-F84D-CDA3-4B646CE9BF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6729" r="-1" b="897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B239B2D-B4DE-4A70-4BA5-6942F98D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1" y="1122363"/>
            <a:ext cx="7630931" cy="197834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1" dirty="0" err="1">
                <a:solidFill>
                  <a:srgbClr val="FFFFFF"/>
                </a:solidFill>
              </a:rPr>
              <a:t>Projeto</a:t>
            </a:r>
            <a:r>
              <a:rPr lang="en-US" sz="3100" b="1" dirty="0">
                <a:solidFill>
                  <a:srgbClr val="FFFFFF"/>
                </a:solidFill>
              </a:rPr>
              <a:t> de Vida: O que é o ser </a:t>
            </a:r>
            <a:r>
              <a:rPr lang="en-US" sz="3100" b="1" dirty="0" err="1">
                <a:solidFill>
                  <a:srgbClr val="FFFFFF"/>
                </a:solidFill>
              </a:rPr>
              <a:t>humano</a:t>
            </a:r>
            <a:r>
              <a:rPr lang="en-US" sz="3100" b="1" dirty="0">
                <a:solidFill>
                  <a:srgbClr val="FFFFFF"/>
                </a:solidFill>
              </a:rPr>
              <a:t> e </a:t>
            </a:r>
            <a:r>
              <a:rPr lang="en-US" sz="3100" b="1" dirty="0" err="1">
                <a:solidFill>
                  <a:srgbClr val="FFFFFF"/>
                </a:solidFill>
              </a:rPr>
              <a:t>como</a:t>
            </a:r>
            <a:r>
              <a:rPr lang="en-US" sz="3100" b="1" dirty="0">
                <a:solidFill>
                  <a:srgbClr val="FFFFFF"/>
                </a:solidFill>
              </a:rPr>
              <a:t> </a:t>
            </a:r>
            <a:r>
              <a:rPr lang="en-US" sz="3100" b="1" dirty="0" err="1">
                <a:solidFill>
                  <a:srgbClr val="FFFFFF"/>
                </a:solidFill>
              </a:rPr>
              <a:t>ele</a:t>
            </a:r>
            <a:r>
              <a:rPr lang="en-US" sz="3100" b="1" dirty="0">
                <a:solidFill>
                  <a:srgbClr val="FFFFFF"/>
                </a:solidFill>
              </a:rPr>
              <a:t> </a:t>
            </a:r>
            <a:r>
              <a:rPr lang="en-US" sz="3100" b="1" dirty="0" err="1">
                <a:solidFill>
                  <a:srgbClr val="FFFFFF"/>
                </a:solidFill>
              </a:rPr>
              <a:t>pode</a:t>
            </a:r>
            <a:r>
              <a:rPr lang="en-US" sz="3100" b="1" dirty="0">
                <a:solidFill>
                  <a:srgbClr val="FFFFFF"/>
                </a:solidFill>
              </a:rPr>
              <a:t> </a:t>
            </a:r>
            <a:r>
              <a:rPr lang="en-US" sz="3100" b="1" dirty="0" err="1">
                <a:solidFill>
                  <a:srgbClr val="FFFFFF"/>
                </a:solidFill>
              </a:rPr>
              <a:t>ajudar</a:t>
            </a:r>
            <a:r>
              <a:rPr lang="en-US" sz="3100" b="1" dirty="0">
                <a:solidFill>
                  <a:srgbClr val="FFFFFF"/>
                </a:solidFill>
              </a:rPr>
              <a:t> </a:t>
            </a:r>
            <a:r>
              <a:rPr lang="en-US" sz="3100" b="1" dirty="0" err="1">
                <a:solidFill>
                  <a:srgbClr val="FFFFFF"/>
                </a:solidFill>
              </a:rPr>
              <a:t>esses</a:t>
            </a:r>
            <a:r>
              <a:rPr lang="en-US" sz="3100" b="1" dirty="0">
                <a:solidFill>
                  <a:srgbClr val="FFFFFF"/>
                </a:solidFill>
              </a:rPr>
              <a:t> animais</a:t>
            </a:r>
            <a:r>
              <a:rPr lang="en-US" sz="3100" dirty="0">
                <a:solidFill>
                  <a:srgbClr val="FFFFFF"/>
                </a:solidFill>
              </a:rPr>
              <a:t>?</a:t>
            </a:r>
            <a:br>
              <a:rPr lang="en-US" sz="3100" dirty="0">
                <a:solidFill>
                  <a:srgbClr val="FFFFFF"/>
                </a:solidFill>
              </a:rPr>
            </a:br>
            <a:r>
              <a:rPr lang="en-US" sz="3100" dirty="0" err="1">
                <a:solidFill>
                  <a:srgbClr val="FFFFFF"/>
                </a:solidFill>
              </a:rPr>
              <a:t>Isso</a:t>
            </a:r>
            <a:r>
              <a:rPr lang="en-US" sz="3100" dirty="0">
                <a:solidFill>
                  <a:srgbClr val="FFFFFF"/>
                </a:solidFill>
              </a:rPr>
              <a:t> contribui com a </a:t>
            </a:r>
            <a:r>
              <a:rPr lang="en-US" sz="3100" dirty="0" err="1">
                <a:solidFill>
                  <a:srgbClr val="FFFFFF"/>
                </a:solidFill>
              </a:rPr>
              <a:t>sociedade</a:t>
            </a:r>
            <a:r>
              <a:rPr lang="en-US" sz="3100" dirty="0">
                <a:solidFill>
                  <a:srgbClr val="FFFFFF"/>
                </a:solidFill>
              </a:rPr>
              <a:t>?</a:t>
            </a:r>
          </a:p>
        </p:txBody>
      </p:sp>
      <p:grpSp>
        <p:nvGrpSpPr>
          <p:cNvPr id="68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69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1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2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11983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CCA37-C324-EAB5-26CB-CFC26E7EB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o ser humano?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FEB2D8-4E1E-42FE-6FE7-E3F49F241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ser humano é o único ser do planeta Terra totalmente racional, ou seja, apenas os seres humanos são animais capazes de fazer ações conscientemente a si mesmo e às outras espécies. Portanto, dessa maneira, temos a capacidade de melhorar a qualidade de vida de outros animais por meio de nossos atos, podendo assim tirar animais da situação de abandono e os deixando em condições muito melhores.</a:t>
            </a:r>
          </a:p>
        </p:txBody>
      </p:sp>
    </p:spTree>
    <p:extLst>
      <p:ext uri="{BB962C8B-B14F-4D97-AF65-F5344CB8AC3E}">
        <p14:creationId xmlns:p14="http://schemas.microsoft.com/office/powerpoint/2010/main" val="1692765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9C8A34-C581-20F4-E80E-2F5851DEE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isso contribui com a sociedade?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14D4B0-001C-787C-870A-7FCA884E8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Certamente, é notória a quantidade de animais desabrigados pelas ruas. Com isso, eles não possuem cuidado algum, podendo sofrer com diversas doenças e, dessa maneira, tal doença pode chegar de maneira agressiva à sociedade. Com a ajuda do </a:t>
            </a:r>
            <a:r>
              <a:rPr lang="pt-BR" b="1" dirty="0"/>
              <a:t>FyPet</a:t>
            </a:r>
            <a:r>
              <a:rPr lang="pt-BR" dirty="0"/>
              <a:t>, a maioria desses cães e gatos poderiam encontrar um lar, onde seriam bem tratados. Conclui-se que dessa forma seria evitada uma epidemia. </a:t>
            </a:r>
          </a:p>
        </p:txBody>
      </p:sp>
    </p:spTree>
    <p:extLst>
      <p:ext uri="{BB962C8B-B14F-4D97-AF65-F5344CB8AC3E}">
        <p14:creationId xmlns:p14="http://schemas.microsoft.com/office/powerpoint/2010/main" val="1182295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 descr="Muitos pontos de interrogação em tela de fundo preta">
            <a:extLst>
              <a:ext uri="{FF2B5EF4-FFF2-40B4-BE49-F238E27FC236}">
                <a16:creationId xmlns:a16="http://schemas.microsoft.com/office/drawing/2014/main" id="{0DC26417-2645-0AE5-355D-7DA2603B1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64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48AEA76-67F2-4344-A189-9BFFE0076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0186" y="-570186"/>
            <a:ext cx="6858000" cy="799837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2D5B1F-B6AB-1D93-C5B3-89AAFF2BC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99521"/>
            <a:ext cx="5565648" cy="246484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400" i="0" dirty="0">
                <a:solidFill>
                  <a:srgbClr val="FFFFFF"/>
                </a:solidFill>
              </a:rPr>
              <a:t>De que outra maneira o FyPet contribui com os seres humanos?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CD394C0-642D-2611-E611-0C6E0CE53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" y="3624760"/>
            <a:ext cx="5565648" cy="16330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85350" y="-785349"/>
            <a:ext cx="744976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6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7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8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0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7271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D467C5-E7F5-9860-3620-84D23F8B4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4663649" cy="1455091"/>
          </a:xfrm>
        </p:spPr>
        <p:txBody>
          <a:bodyPr>
            <a:normAutofit/>
          </a:bodyPr>
          <a:lstStyle/>
          <a:p>
            <a:r>
              <a:rPr lang="pt-BR" dirty="0"/>
              <a:t>Problemática: Depressão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4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5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8EC140-3D10-9FB7-7D66-38342A6BB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796427"/>
            <a:ext cx="4663649" cy="3274503"/>
          </a:xfrm>
        </p:spPr>
        <p:txBody>
          <a:bodyPr>
            <a:normAutofit/>
          </a:bodyPr>
          <a:lstStyle/>
          <a:p>
            <a:r>
              <a:rPr lang="pt-BR" dirty="0"/>
              <a:t>O número de pessoas com depressão e ansiedade cresceu de uma maneira absurda nos últimos anos, principalmente durante o período da pandemia.</a:t>
            </a:r>
          </a:p>
        </p:txBody>
      </p:sp>
      <p:pic>
        <p:nvPicPr>
          <p:cNvPr id="7" name="Graphic 6" descr="Brain in head">
            <a:extLst>
              <a:ext uri="{FF2B5EF4-FFF2-40B4-BE49-F238E27FC236}">
                <a16:creationId xmlns:a16="http://schemas.microsoft.com/office/drawing/2014/main" id="{00DCE673-5702-9C0C-6E2F-8964E0A10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3780" y="553415"/>
            <a:ext cx="5660211" cy="5660211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8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15812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BBFDA83-D0D5-78B7-E9B0-65FE0007D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4663649" cy="14550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3300"/>
              <a:t>Como o FyPet ajuda no combate à depressão?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4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6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70409B-93AB-948C-8DCD-FD089CF42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796427"/>
            <a:ext cx="4663649" cy="3274503"/>
          </a:xfrm>
        </p:spPr>
        <p:txBody>
          <a:bodyPr>
            <a:normAutofit/>
          </a:bodyPr>
          <a:lstStyle/>
          <a:p>
            <a:r>
              <a:rPr lang="pt-BR" dirty="0"/>
              <a:t>Diversos estudos apontam que adotar um animal ajuda muito no combate dessa doença, já que a pessoa encontra um sentido em sua vida, adotando novas rotinas para cuidar de algo que acrescenta amor à sua vida.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70F56C7-F6E7-E9E9-2B80-B4C576C2D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780" y="1494426"/>
            <a:ext cx="5660211" cy="3778190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7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68878677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Custom 101">
      <a:dk1>
        <a:sysClr val="windowText" lastClr="000000"/>
      </a:dk1>
      <a:lt1>
        <a:sysClr val="window" lastClr="FFFFFF"/>
      </a:lt1>
      <a:dk2>
        <a:srgbClr val="463443"/>
      </a:dk2>
      <a:lt2>
        <a:srgbClr val="F3F0E9"/>
      </a:lt2>
      <a:accent1>
        <a:srgbClr val="D45E5E"/>
      </a:accent1>
      <a:accent2>
        <a:srgbClr val="D49D8C"/>
      </a:accent2>
      <a:accent3>
        <a:srgbClr val="BF873A"/>
      </a:accent3>
      <a:accent4>
        <a:srgbClr val="C05050"/>
      </a:accent4>
      <a:accent5>
        <a:srgbClr val="A89F68"/>
      </a:accent5>
      <a:accent6>
        <a:srgbClr val="8F6B8A"/>
      </a:accent6>
      <a:hlink>
        <a:srgbClr val="D75681"/>
      </a:hlink>
      <a:folHlink>
        <a:srgbClr val="6C9D92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503</Words>
  <Application>Microsoft Office PowerPoint</Application>
  <PresentationFormat>Widescreen</PresentationFormat>
  <Paragraphs>34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Arial</vt:lpstr>
      <vt:lpstr>Arial Rounded MT Bold</vt:lpstr>
      <vt:lpstr>Avenir Next LT Pro</vt:lpstr>
      <vt:lpstr>Avenir Next LT Pro Light</vt:lpstr>
      <vt:lpstr>Georgia Pro Semibold</vt:lpstr>
      <vt:lpstr>Times New Roman</vt:lpstr>
      <vt:lpstr>RocaVTI</vt:lpstr>
      <vt:lpstr>Grupo Transformers</vt:lpstr>
      <vt:lpstr>O que é o FyPet?</vt:lpstr>
      <vt:lpstr>Problemática: Abandono </vt:lpstr>
      <vt:lpstr>Projeto de Vida: O que é o ser humano e como ele pode ajudar esses animais? Isso contribui com a sociedade?</vt:lpstr>
      <vt:lpstr>O que é o ser humano?</vt:lpstr>
      <vt:lpstr>Como isso contribui com a sociedade?</vt:lpstr>
      <vt:lpstr>De que outra maneira o FyPet contribui com os seres humanos?</vt:lpstr>
      <vt:lpstr>Problemática: Depressão</vt:lpstr>
      <vt:lpstr>Como o FyPet ajuda no combate à depressão?</vt:lpstr>
      <vt:lpstr>De que maneira o FyPet funcionaria?</vt:lpstr>
      <vt:lpstr>Página de cadastro</vt:lpstr>
      <vt:lpstr>Página inicial</vt:lpstr>
      <vt:lpstr>Feed de animais desaparecidos</vt:lpstr>
      <vt:lpstr>O que fazer para demonstrar que tenho interesse?</vt:lpstr>
      <vt:lpstr>Curta a publicação!</vt:lpstr>
      <vt:lpstr>Chat</vt:lpstr>
      <vt:lpstr>Alguma dúvida?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Grupo Transformers</dc:title>
  <dc:creator>Gustavo Silvestre</dc:creator>
  <cp:lastModifiedBy>Gustavo Silvestre</cp:lastModifiedBy>
  <cp:revision>4</cp:revision>
  <dcterms:created xsi:type="dcterms:W3CDTF">2023-06-15T15:45:05Z</dcterms:created>
  <dcterms:modified xsi:type="dcterms:W3CDTF">2023-06-15T18:37:11Z</dcterms:modified>
</cp:coreProperties>
</file>

<file path=docProps/thumbnail.jpeg>
</file>